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  <p:sldMasterId id="2147483662" r:id="rId5"/>
    <p:sldMasterId id="2147483663" r:id="rId6"/>
  </p:sldMasterIdLst>
  <p:notesMasterIdLst>
    <p:notesMasterId r:id="rId13"/>
  </p:notesMasterIdLst>
  <p:handoutMasterIdLst>
    <p:handoutMasterId r:id="rId14"/>
  </p:handoutMasterIdLst>
  <p:sldIdLst>
    <p:sldId id="256" r:id="rId7"/>
    <p:sldId id="260" r:id="rId8"/>
    <p:sldId id="261" r:id="rId9"/>
    <p:sldId id="262" r:id="rId10"/>
    <p:sldId id="263" r:id="rId11"/>
    <p:sldId id="259" r:id="rId12"/>
  </p:sldIdLst>
  <p:sldSz cx="12192000" cy="6858000"/>
  <p:notesSz cx="6858000" cy="9144000"/>
  <p:embeddedFontLst>
    <p:embeddedFont>
      <p:font typeface="Wingdings 3" panose="05040102010807070707" pitchFamily="18" charset="2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F0D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CE14D0-67DC-46B0-9A20-EE666889CFF0}" v="45" dt="2022-08-09T19:59:42.385"/>
    <p1510:client id="{19F98273-3C3D-49DA-B336-26B3F853C535}" v="27" dt="2022-08-09T20:04:36.172"/>
    <p1510:client id="{4EA969D4-1022-036E-CD45-B67C71DE735B}" v="332" dt="2022-08-15T18:34:28.482"/>
    <p1510:client id="{66491453-CEDB-4418-BF43-AA5E600C6C2F}" v="12" dt="2022-08-10T14:57:49.860"/>
    <p1510:client id="{80FFAD1A-4F9D-47D3-9091-1550957BDE85}" v="2" dt="2022-08-10T13:02:36.500"/>
    <p1510:client id="{9F4DFAC8-7D05-724A-EDA8-C31ACCAD6FBE}" v="5" dt="2022-08-10T10:12:04.541"/>
    <p1510:client id="{E66E6E19-393A-6E76-00D3-01C1D0171853}" v="1" dt="2022-08-17T20:45:19.030"/>
    <p1510:client id="{F95FF85A-0421-4BD5-98D6-BE120DDACF8C}" v="1" dt="2022-08-11T15:24:50.971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3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3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6DE57-8385-0247-BEC0-99249BF238FA}" type="datetimeFigureOut">
              <a:t>2/6/2023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F779B-4BA3-1049-96DD-F0F05269DEA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83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11632-AF48-FC4B-A082-8C387D3BE013}" type="datetimeFigureOut">
              <a:t>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378105-A7FD-9548-9FC6-12BDA270A62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475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800000"/>
            <a:ext cx="10363200" cy="1440000"/>
          </a:xfrm>
          <a:prstGeom prst="rect">
            <a:avLst/>
          </a:prstGeom>
        </p:spPr>
        <p:txBody>
          <a:bodyPr lIns="0" rIns="0" bIns="36000" anchor="b" anchorCtr="0"/>
          <a:lstStyle>
            <a:lvl1pPr>
              <a:lnSpc>
                <a:spcPct val="80000"/>
              </a:lnSpc>
              <a:defRPr sz="4000" cap="all" spc="-100" baseline="0">
                <a:solidFill>
                  <a:srgbClr val="C00000">
                    <a:alpha val="80000"/>
                  </a:srgbClr>
                </a:solidFill>
              </a:defRPr>
            </a:lvl1pPr>
          </a:lstStyle>
          <a:p>
            <a:r>
              <a:rPr lang="en-US"/>
              <a:t>CLICK TO EDIT MAIN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248948"/>
            <a:ext cx="10363200" cy="592566"/>
          </a:xfrm>
          <a:prstGeom prst="rect">
            <a:avLst/>
          </a:prstGeom>
        </p:spPr>
        <p:txBody>
          <a:bodyPr lIns="18000" tIns="72000" rIns="0" bIns="0"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 b="0" cap="all" spc="20" baseline="0">
                <a:solidFill>
                  <a:schemeClr val="tx1">
                    <a:alpha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SECONDARY TITLE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914400" y="4046006"/>
            <a:ext cx="10363200" cy="635071"/>
          </a:xfrm>
          <a:prstGeom prst="rect">
            <a:avLst/>
          </a:prstGeom>
        </p:spPr>
        <p:txBody>
          <a:bodyPr lIns="18000" tIns="0" rIns="0" bIns="36000" anchor="b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200" b="0" cap="none" spc="40" baseline="0">
                <a:solidFill>
                  <a:schemeClr val="tx1">
                    <a:alpha val="4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add contact information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52" y="300718"/>
            <a:ext cx="2377800" cy="3005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1812" y="259574"/>
            <a:ext cx="1171575" cy="27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BD381-1AAD-45C2-A727-B5F07C652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711" y="761999"/>
            <a:ext cx="11520000" cy="452713"/>
          </a:xfrm>
          <a:prstGeom prst="rect">
            <a:avLst/>
          </a:prstGeo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main title</a:t>
            </a:r>
            <a:endParaRPr lang="en-CA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E90935-6086-44C9-B769-8430A51012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02A2AA5-D455-47CE-BED4-9E0CC58B87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363" y="1440000"/>
            <a:ext cx="11520000" cy="4680000"/>
          </a:xfrm>
        </p:spPr>
        <p:txBody>
          <a:bodyPr/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15" name="Date Placeholder 9">
            <a:extLst>
              <a:ext uri="{FF2B5EF4-FFF2-40B4-BE49-F238E27FC236}">
                <a16:creationId xmlns:a16="http://schemas.microsoft.com/office/drawing/2014/main" id="{5932B874-C7DA-4358-A0F7-203913A9B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16" name="Footer Placeholder 11">
            <a:extLst>
              <a:ext uri="{FF2B5EF4-FFF2-40B4-BE49-F238E27FC236}">
                <a16:creationId xmlns:a16="http://schemas.microsoft.com/office/drawing/2014/main" id="{75785895-5090-4533-91C5-606181EE06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360363" y="495300"/>
            <a:ext cx="11520487" cy="266700"/>
          </a:xfrm>
        </p:spPr>
        <p:txBody>
          <a:bodyPr lIns="18000"/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600" b="1" kern="600" cap="all" spc="50" baseline="0">
                <a:solidFill>
                  <a:schemeClr val="tx1">
                    <a:alpha val="35000"/>
                  </a:schemeClr>
                </a:solidFill>
              </a:defRPr>
            </a:lvl1pPr>
          </a:lstStyle>
          <a:p>
            <a:pPr lvl="0"/>
            <a:r>
              <a:rPr lang="en-CA" noProof="0"/>
              <a:t>Click to edit contextual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221" y="5382069"/>
            <a:ext cx="1450111" cy="1154556"/>
          </a:xfrm>
          <a:prstGeom prst="rect">
            <a:avLst/>
          </a:prstGeom>
          <a:effectLst>
            <a:outerShdw blurRad="63500" algn="ctr" rotWithShape="0">
              <a:srgbClr val="C00000">
                <a:alpha val="10000"/>
              </a:srgbClr>
            </a:outerShdw>
            <a:reflection stA="11000" endPos="38500" dist="38100" dir="5400000" sy="-100000" algn="bl" rotWithShape="0"/>
            <a:softEdge rad="0"/>
          </a:effectLst>
          <a:scene3d>
            <a:camera prst="orthographicFront"/>
            <a:lightRig rig="threePt" dir="t"/>
          </a:scene3d>
          <a:sp3d prstMaterial="matte"/>
        </p:spPr>
      </p:pic>
    </p:spTree>
    <p:extLst>
      <p:ext uri="{BB962C8B-B14F-4D97-AF65-F5344CB8AC3E}">
        <p14:creationId xmlns:p14="http://schemas.microsoft.com/office/powerpoint/2010/main" val="2057018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8A007-993F-4997-A973-DC49F9651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SECONDARY TITLE</a:t>
            </a:r>
            <a:endParaRPr lang="en-C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2BF9B21-CB83-4792-A485-00C20314EE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500001"/>
            <a:ext cx="10515600" cy="1620000"/>
          </a:xfrm>
        </p:spPr>
        <p:txBody>
          <a:bodyPr/>
          <a:lstStyle>
            <a:lvl1pPr>
              <a:defRPr lang="en-US" sz="4000" b="1" kern="1200" cap="all" baseline="0" dirty="0" smtClean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4000" b="1" kern="1200" cap="all" baseline="0" dirty="0" smtClean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>
              <a:defRPr lang="en-US" sz="4000" b="1" kern="1200" cap="all" baseline="0" dirty="0" smtClean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>
              <a:defRPr lang="en-US" sz="4000" b="1" kern="1200" cap="all" baseline="0" dirty="0" smtClean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lang="en-CA" sz="4000" b="1" kern="1200" cap="all" baseline="0" dirty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MAIN TITLE</a:t>
            </a:r>
          </a:p>
        </p:txBody>
      </p:sp>
      <p:sp>
        <p:nvSpPr>
          <p:cNvPr id="11" name="Date Placeholder 9">
            <a:extLst>
              <a:ext uri="{FF2B5EF4-FFF2-40B4-BE49-F238E27FC236}">
                <a16:creationId xmlns:a16="http://schemas.microsoft.com/office/drawing/2014/main" id="{34DCE900-941B-45F7-B479-357270DDE5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226B5F8-8FBD-4823-9E64-2DC16C31BF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22672" y="6455475"/>
            <a:ext cx="758039" cy="3651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2000" b="0" i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66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95B1E-146E-29ED-595A-C9A721670B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6DE8F6-18E2-47F6-F4CB-CB5946D0F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C737D-CFC4-44BC-CE5D-A933346BE2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09E2F-3585-0952-4BC0-5995583F5E5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B7665-2D22-6440-5658-44A0320E3D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976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0" y="2552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22672" y="6455475"/>
            <a:ext cx="758039" cy="3651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2000" b="0" i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D627CE-888E-4791-869C-3F5470EF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11" y="494713"/>
            <a:ext cx="11520000" cy="72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E2B77-6DAE-473D-A20B-C6233DAD0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440000"/>
            <a:ext cx="11520000" cy="46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E467C63-80A1-46DD-821F-12D6A3891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0E92729-5DB6-491A-9D3D-DBD3B140B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8" name="TextBox 7"/>
          <p:cNvSpPr txBox="1"/>
          <p:nvPr userDrawn="1"/>
        </p:nvSpPr>
        <p:spPr>
          <a:xfrm>
            <a:off x="7576479" y="3614871"/>
            <a:ext cx="4216717" cy="324568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indent="0" algn="r">
              <a:lnSpc>
                <a:spcPct val="90000"/>
              </a:lnSpc>
            </a:pPr>
            <a:fld id="{BF76EC84-D8CC-4266-89C5-9702AD020D14}" type="slidenum">
              <a:rPr lang="en-CA" sz="25600" b="1" spc="-3200" baseline="0" smtClean="0">
                <a:solidFill>
                  <a:schemeClr val="accent6">
                    <a:lumMod val="50000"/>
                    <a:alpha val="5000"/>
                  </a:schemeClr>
                </a:solidFill>
              </a:rPr>
              <a:pPr indent="0" algn="r">
                <a:lnSpc>
                  <a:spcPct val="90000"/>
                </a:lnSpc>
              </a:pPr>
              <a:t>‹#›</a:t>
            </a:fld>
            <a:endParaRPr lang="en-CA" sz="25600" b="1" spc="-3200" baseline="0">
              <a:solidFill>
                <a:schemeClr val="accent6">
                  <a:lumMod val="50000"/>
                  <a:alpha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833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000" b="1" i="0" kern="1200" cap="none">
          <a:solidFill>
            <a:schemeClr val="tx1">
              <a:alpha val="80000"/>
            </a:schemeClr>
          </a:solidFill>
          <a:latin typeface="+mj-lt"/>
          <a:ea typeface="+mj-ea"/>
          <a:cs typeface="+mj-cs"/>
        </a:defRPr>
      </a:lvl1pPr>
    </p:titleStyle>
    <p:bodyStyle>
      <a:lvl1pPr marL="342900" marR="0" indent="-180000" algn="l" defTabSz="457200" rtl="0" eaLnBrk="1" fontAlgn="auto" latinLnBrk="0" hangingPunct="1">
        <a:lnSpc>
          <a:spcPct val="100000"/>
        </a:lnSpc>
        <a:spcBef>
          <a:spcPts val="600"/>
        </a:spcBef>
        <a:spcAft>
          <a:spcPts val="600"/>
        </a:spcAft>
        <a:buClrTx/>
        <a:buSzTx/>
        <a:buFont typeface="Arial" panose="020B0604020202020204" pitchFamily="34" charset="0"/>
        <a:buChar char="•"/>
        <a:tabLst/>
        <a:defRPr sz="18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1pPr>
      <a:lvl2pPr marL="72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Wingdings 3" panose="05040102010807070707" pitchFamily="18" charset="2"/>
        <a:buChar char=""/>
        <a:tabLst/>
        <a:defRPr sz="16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2pPr>
      <a:lvl3pPr marL="108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4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3pPr>
      <a:lvl4pPr marL="144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4pPr>
      <a:lvl5pPr marL="180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24000" y="6455475"/>
            <a:ext cx="758039" cy="3636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2000" b="0" i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F39F0C1A-2A23-44C7-96BD-9D4DC77A4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90343"/>
            <a:ext cx="10515600" cy="1368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/>
              <a:t>CLICK TO EDIT SECONDARY TITLE</a:t>
            </a:r>
            <a:endParaRPr lang="en-C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443E4A-3DA7-4FD1-A082-BFEDED9D6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00000"/>
            <a:ext cx="10515600" cy="162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CA"/>
              <a:t>Click to edit main title</a:t>
            </a:r>
          </a:p>
        </p:txBody>
      </p:sp>
      <p:sp>
        <p:nvSpPr>
          <p:cNvPr id="6" name="Date Placeholder 9">
            <a:extLst>
              <a:ext uri="{FF2B5EF4-FFF2-40B4-BE49-F238E27FC236}">
                <a16:creationId xmlns:a16="http://schemas.microsoft.com/office/drawing/2014/main" id="{34DCE900-941B-45F7-B479-357270DDE5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8" name="Footer Placeholder 11">
            <a:extLst>
              <a:ext uri="{FF2B5EF4-FFF2-40B4-BE49-F238E27FC236}">
                <a16:creationId xmlns:a16="http://schemas.microsoft.com/office/drawing/2014/main" id="{5226B5F8-8FBD-4823-9E64-2DC16C31BF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11" name="TextBox 10"/>
          <p:cNvSpPr txBox="1"/>
          <p:nvPr userDrawn="1"/>
        </p:nvSpPr>
        <p:spPr>
          <a:xfrm>
            <a:off x="7576479" y="3614871"/>
            <a:ext cx="4216717" cy="324568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indent="0" algn="r">
              <a:lnSpc>
                <a:spcPct val="90000"/>
              </a:lnSpc>
            </a:pPr>
            <a:fld id="{BF76EC84-D8CC-4266-89C5-9702AD020D14}" type="slidenum">
              <a:rPr lang="en-CA" sz="25600" b="1" spc="-3200" baseline="0" smtClean="0">
                <a:solidFill>
                  <a:schemeClr val="bg1">
                    <a:alpha val="5000"/>
                  </a:schemeClr>
                </a:solidFill>
              </a:rPr>
              <a:pPr indent="0" algn="r">
                <a:lnSpc>
                  <a:spcPct val="90000"/>
                </a:lnSpc>
              </a:pPr>
              <a:t>‹#›</a:t>
            </a:fld>
            <a:endParaRPr lang="en-CA" sz="25600" b="1" spc="-3200" baseline="0">
              <a:solidFill>
                <a:schemeClr val="bg1">
                  <a:alpha val="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221" y="5382069"/>
            <a:ext cx="1450111" cy="1154556"/>
          </a:xfrm>
          <a:prstGeom prst="rect">
            <a:avLst/>
          </a:prstGeom>
          <a:effectLst>
            <a:outerShdw blurRad="63500" algn="ctr" rotWithShape="0">
              <a:srgbClr val="C00000">
                <a:alpha val="10000"/>
              </a:srgbClr>
            </a:outerShdw>
            <a:reflection stA="11000" endPos="38500" dist="38100" dir="5400000" sy="-100000" algn="bl" rotWithShape="0"/>
            <a:softEdge rad="0"/>
          </a:effectLst>
          <a:scene3d>
            <a:camera prst="orthographicFront"/>
            <a:lightRig rig="threePt" dir="t"/>
          </a:scene3d>
          <a:sp3d prstMaterial="matte"/>
        </p:spPr>
      </p:pic>
    </p:spTree>
    <p:extLst>
      <p:ext uri="{BB962C8B-B14F-4D97-AF65-F5344CB8AC3E}">
        <p14:creationId xmlns:p14="http://schemas.microsoft.com/office/powerpoint/2010/main" val="3728168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1800" b="1" i="0" kern="1200" cap="none" spc="50" baseline="0">
          <a:solidFill>
            <a:schemeClr val="bg1">
              <a:alpha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4000" b="1" kern="1200" cap="all" baseline="0">
          <a:solidFill>
            <a:schemeClr val="bg1">
              <a:alpha val="80000"/>
            </a:schemeClr>
          </a:solidFill>
          <a:latin typeface="+mn-lt"/>
          <a:ea typeface="+mn-ea"/>
          <a:cs typeface="+mn-cs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22672" y="6455475"/>
            <a:ext cx="758039" cy="3651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2000" b="0" i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D627CE-888E-4791-869C-3F5470EF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11" y="494713"/>
            <a:ext cx="11520000" cy="72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E2B77-6DAE-473D-A20B-C6233DAD0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440000"/>
            <a:ext cx="11520000" cy="46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E467C63-80A1-46DD-821F-12D6A3891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0E92729-5DB6-491A-9D3D-DBD3B140B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8" name="TextBox 7"/>
          <p:cNvSpPr txBox="1"/>
          <p:nvPr userDrawn="1"/>
        </p:nvSpPr>
        <p:spPr>
          <a:xfrm>
            <a:off x="7576479" y="3614871"/>
            <a:ext cx="4216717" cy="324568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indent="0" algn="r">
              <a:lnSpc>
                <a:spcPct val="90000"/>
              </a:lnSpc>
            </a:pPr>
            <a:fld id="{BF76EC84-D8CC-4266-89C5-9702AD020D14}" type="slidenum">
              <a:rPr lang="en-CA" sz="25600" b="1" spc="-3200" baseline="0" smtClean="0">
                <a:solidFill>
                  <a:schemeClr val="accent6">
                    <a:lumMod val="50000"/>
                    <a:alpha val="5000"/>
                  </a:schemeClr>
                </a:solidFill>
              </a:rPr>
              <a:pPr indent="0" algn="r">
                <a:lnSpc>
                  <a:spcPct val="90000"/>
                </a:lnSpc>
              </a:pPr>
              <a:t>‹#›</a:t>
            </a:fld>
            <a:endParaRPr lang="en-CA" sz="25600" b="1" spc="-3200" baseline="0">
              <a:solidFill>
                <a:schemeClr val="accent6">
                  <a:lumMod val="50000"/>
                  <a:alpha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1129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000" b="1" i="0" kern="1200" cap="none">
          <a:solidFill>
            <a:schemeClr val="tx1">
              <a:alpha val="80000"/>
            </a:schemeClr>
          </a:solidFill>
          <a:latin typeface="+mj-lt"/>
          <a:ea typeface="+mj-ea"/>
          <a:cs typeface="+mj-cs"/>
        </a:defRPr>
      </a:lvl1pPr>
    </p:titleStyle>
    <p:bodyStyle>
      <a:lvl1pPr marL="342900" marR="0" indent="-180000" algn="l" defTabSz="457200" rtl="0" eaLnBrk="1" fontAlgn="auto" latinLnBrk="0" hangingPunct="1">
        <a:lnSpc>
          <a:spcPct val="100000"/>
        </a:lnSpc>
        <a:spcBef>
          <a:spcPts val="600"/>
        </a:spcBef>
        <a:spcAft>
          <a:spcPts val="600"/>
        </a:spcAft>
        <a:buClrTx/>
        <a:buSzTx/>
        <a:buFont typeface="Arial" panose="020B0604020202020204" pitchFamily="34" charset="0"/>
        <a:buChar char="•"/>
        <a:tabLst/>
        <a:defRPr sz="18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1pPr>
      <a:lvl2pPr marL="72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Wingdings 3" panose="05040102010807070707" pitchFamily="18" charset="2"/>
        <a:buChar char=""/>
        <a:tabLst/>
        <a:defRPr sz="16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2pPr>
      <a:lvl3pPr marL="108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4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3pPr>
      <a:lvl4pPr marL="144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4pPr>
      <a:lvl5pPr marL="180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Data mesh Proof-of-concept</a:t>
            </a:r>
            <a:endParaRPr lang="en-CA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Bring data to everybody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CA" dirty="0"/>
              <a:t>Operationalization and Networks</a:t>
            </a:r>
          </a:p>
          <a:p>
            <a:r>
              <a:rPr lang="en-CA" dirty="0"/>
              <a:t>Centre for Data Management, Innovation and Analytics</a:t>
            </a:r>
          </a:p>
          <a:p>
            <a:r>
              <a:rPr lang="en-CA" dirty="0"/>
              <a:t>Corporate Data and Surveillance Branch</a:t>
            </a:r>
          </a:p>
          <a:p>
            <a:r>
              <a:rPr lang="en-CA" dirty="0"/>
              <a:t>Public Health Agency of Canada</a:t>
            </a:r>
          </a:p>
        </p:txBody>
      </p:sp>
    </p:spTree>
    <p:extLst>
      <p:ext uri="{BB962C8B-B14F-4D97-AF65-F5344CB8AC3E}">
        <p14:creationId xmlns:p14="http://schemas.microsoft.com/office/powerpoint/2010/main" val="1722013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1F9D2-E806-927A-31C4-0987B6BE2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BA9D5B-BF3C-7C2D-B243-7D46E07F43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743E4-04DC-64B2-5D6B-475D0967BA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r>
              <a:rPr lang="en-US" dirty="0"/>
              <a:t>(</a:t>
            </a:r>
            <a:r>
              <a:rPr lang="en-US" dirty="0" smtClean="0"/>
              <a:t>everybody) – 5 </a:t>
            </a:r>
            <a:r>
              <a:rPr lang="en-US" dirty="0" err="1" smtClean="0"/>
              <a:t>mins</a:t>
            </a:r>
            <a:endParaRPr lang="en-US" dirty="0" smtClean="0"/>
          </a:p>
          <a:p>
            <a:r>
              <a:rPr lang="en-US" dirty="0" smtClean="0"/>
              <a:t>Brief description of objectives – 5 </a:t>
            </a:r>
            <a:r>
              <a:rPr lang="en-US" dirty="0" err="1" smtClean="0"/>
              <a:t>mins</a:t>
            </a:r>
            <a:endParaRPr lang="en-US" dirty="0" smtClean="0"/>
          </a:p>
          <a:p>
            <a:r>
              <a:rPr lang="en-US" dirty="0" smtClean="0"/>
              <a:t>Walkthrough – 30 </a:t>
            </a:r>
            <a:r>
              <a:rPr lang="en-US" dirty="0" err="1" smtClean="0"/>
              <a:t>mins</a:t>
            </a:r>
            <a:endParaRPr lang="en-US" dirty="0" smtClean="0"/>
          </a:p>
          <a:p>
            <a:r>
              <a:rPr lang="en-US" dirty="0" smtClean="0"/>
              <a:t>Discussion – 15 </a:t>
            </a:r>
            <a:r>
              <a:rPr lang="en-US" dirty="0" err="1" smtClean="0"/>
              <a:t>mins</a:t>
            </a:r>
            <a:endParaRPr lang="en-US" dirty="0" smtClean="0"/>
          </a:p>
          <a:p>
            <a:r>
              <a:rPr lang="en-US" dirty="0" smtClean="0"/>
              <a:t>Next workshop – 5 </a:t>
            </a:r>
            <a:r>
              <a:rPr lang="en-US" dirty="0" err="1" smtClean="0"/>
              <a:t>mins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48BAF-D114-BB37-4BA8-907BF49A2A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Open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08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1F9D2-E806-927A-31C4-0987B6BE2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BA9D5B-BF3C-7C2D-B243-7D46E07F43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743E4-04DC-64B2-5D6B-475D0967BA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Proof-of-Concept (stage 1) for Data Mesh architectural principles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/>
              <a:t>Event sourcing infrastructure connecting independent </a:t>
            </a:r>
            <a:r>
              <a:rPr lang="en-US" dirty="0" smtClean="0"/>
              <a:t>domains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Low- or no-code tools for multiple probes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Automation to high degree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Idea-build-test-deploy-monitor-audit iterations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Open source and living documentation</a:t>
            </a:r>
          </a:p>
          <a:p>
            <a:r>
              <a:rPr lang="en-US" dirty="0" smtClean="0"/>
              <a:t>Workshop, workshop, and workshop: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To have a shared understanding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To define common goals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To design a multi-party workflow</a:t>
            </a:r>
          </a:p>
          <a:p>
            <a:r>
              <a:rPr lang="en-US" dirty="0" smtClean="0"/>
              <a:t>Forward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Reference Implementation of real-life example cases – stage 2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Our toolbox for rapid application construction, deployment, and monitoring – stage 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48BAF-D114-BB37-4BA8-907BF49A2A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Open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842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Next workshop</a:t>
            </a:r>
            <a:endParaRPr lang="en-CA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 smtClean="0"/>
              <a:t>What haven’t we done right?</a:t>
            </a:r>
          </a:p>
          <a:p>
            <a:r>
              <a:rPr lang="en-CA" dirty="0" smtClean="0"/>
              <a:t>What were not presented and should have been?</a:t>
            </a:r>
          </a:p>
          <a:p>
            <a:r>
              <a:rPr lang="en-CA" dirty="0"/>
              <a:t>What questions do you </a:t>
            </a:r>
            <a:r>
              <a:rPr lang="en-CA" dirty="0" smtClean="0"/>
              <a:t>(still) have?</a:t>
            </a:r>
          </a:p>
          <a:p>
            <a:r>
              <a:rPr lang="en-CA" dirty="0" smtClean="0"/>
              <a:t>What do you want to see (in the next workshop)?</a:t>
            </a:r>
          </a:p>
          <a:p>
            <a:r>
              <a:rPr lang="en-CA" dirty="0" smtClean="0"/>
              <a:t>What problems are you trying to solve (in your daily tasks or your projects)?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8289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Data Evolution example</a:t>
            </a:r>
            <a:endParaRPr lang="en-CA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01040" y="2365661"/>
            <a:ext cx="1820130" cy="881169"/>
          </a:xfrm>
        </p:spPr>
        <p:txBody>
          <a:bodyPr/>
          <a:lstStyle/>
          <a:p>
            <a:r>
              <a:rPr lang="en-CA" dirty="0" smtClean="0"/>
              <a:t>Password</a:t>
            </a:r>
          </a:p>
          <a:p>
            <a:r>
              <a:rPr lang="en-CA" dirty="0" smtClean="0"/>
              <a:t>Username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5885480" y="2269940"/>
            <a:ext cx="2063384" cy="20576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42900" marR="0" indent="-18000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2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Wingdings 3" panose="05040102010807070707" pitchFamily="18" charset="2"/>
              <a:buChar char=""/>
              <a:tabLst/>
              <a:defRPr sz="16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4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Phone</a:t>
            </a:r>
          </a:p>
          <a:p>
            <a:r>
              <a:rPr lang="en-CA" dirty="0" smtClean="0"/>
              <a:t>Address</a:t>
            </a:r>
          </a:p>
          <a:p>
            <a:pPr lvl="1"/>
            <a:r>
              <a:rPr lang="en-CA" dirty="0" smtClean="0"/>
              <a:t>Street</a:t>
            </a:r>
          </a:p>
          <a:p>
            <a:pPr lvl="1"/>
            <a:r>
              <a:rPr lang="en-CA" dirty="0" smtClean="0"/>
              <a:t>City</a:t>
            </a:r>
          </a:p>
          <a:p>
            <a:pPr lvl="1"/>
            <a:r>
              <a:rPr lang="en-CA" dirty="0" smtClean="0"/>
              <a:t>Province</a:t>
            </a:r>
          </a:p>
          <a:p>
            <a:pPr lvl="1"/>
            <a:r>
              <a:rPr lang="en-CA" dirty="0" smtClean="0"/>
              <a:t>Postal code</a:t>
            </a: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3044951" y="2340086"/>
            <a:ext cx="2063384" cy="132957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42900" marR="0" indent="-18000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2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Wingdings 3" panose="05040102010807070707" pitchFamily="18" charset="2"/>
              <a:buChar char=""/>
              <a:tabLst/>
              <a:defRPr sz="16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4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Email address</a:t>
            </a:r>
          </a:p>
          <a:p>
            <a:r>
              <a:rPr lang="en-CA" dirty="0" smtClean="0"/>
              <a:t>First name</a:t>
            </a:r>
          </a:p>
          <a:p>
            <a:r>
              <a:rPr lang="en-CA" dirty="0" smtClean="0"/>
              <a:t>Last name</a:t>
            </a:r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8699327" y="2269940"/>
            <a:ext cx="2722811" cy="20576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42900" marR="0" indent="-180000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2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Wingdings 3" panose="05040102010807070707" pitchFamily="18" charset="2"/>
              <a:buChar char=""/>
              <a:tabLst/>
              <a:defRPr sz="16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44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marR="0" indent="-1800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Gender</a:t>
            </a:r>
          </a:p>
          <a:p>
            <a:r>
              <a:rPr lang="en-CA" dirty="0" smtClean="0"/>
              <a:t>Facebook</a:t>
            </a:r>
          </a:p>
          <a:p>
            <a:r>
              <a:rPr lang="en-CA" dirty="0" smtClean="0"/>
              <a:t>Address</a:t>
            </a:r>
          </a:p>
          <a:p>
            <a:pPr lvl="1"/>
            <a:r>
              <a:rPr lang="en-CA" dirty="0" smtClean="0"/>
              <a:t>City → Municipality</a:t>
            </a:r>
          </a:p>
          <a:p>
            <a:pPr lvl="1"/>
            <a:r>
              <a:rPr lang="en-CA" dirty="0" smtClean="0"/>
              <a:t>Country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740531" y="1342332"/>
            <a:ext cx="9541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v1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168735" y="1328521"/>
            <a:ext cx="15311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v1.1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174020" y="1328521"/>
            <a:ext cx="9541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v2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602224" y="1374056"/>
            <a:ext cx="15311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v2.1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33045" y="4132385"/>
            <a:ext cx="4818185" cy="179363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indent="-216000"/>
            <a:endParaRPr lang="en-CA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879231" y="5125915"/>
            <a:ext cx="914400" cy="9144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indent="-216000"/>
            <a:endParaRPr lang="en-CA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740531" y="4383874"/>
            <a:ext cx="9583615" cy="1484081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indent="-216000"/>
            <a:r>
              <a:rPr lang="en-CA" dirty="0" smtClean="0"/>
              <a:t>Q1: </a:t>
            </a:r>
            <a:r>
              <a:rPr lang="en-CA" dirty="0"/>
              <a:t>Data quality (verification, interpretation, transformation</a:t>
            </a:r>
            <a:r>
              <a:rPr lang="en-CA" dirty="0" smtClean="0"/>
              <a:t>)</a:t>
            </a:r>
            <a:endParaRPr lang="en-CA" dirty="0" smtClean="0"/>
          </a:p>
          <a:p>
            <a:pPr indent="-216000"/>
            <a:r>
              <a:rPr lang="en-CA" dirty="0" smtClean="0"/>
              <a:t>Q2: Adding producers/consumers (without revamping the data interpretation)</a:t>
            </a:r>
          </a:p>
          <a:p>
            <a:pPr indent="-216000"/>
            <a:r>
              <a:rPr lang="en-CA" dirty="0" smtClean="0"/>
              <a:t>Q3: Rolling update (no chain-reaction of broken pieces)</a:t>
            </a:r>
          </a:p>
          <a:p>
            <a:pPr indent="-216000"/>
            <a:r>
              <a:rPr lang="en-CA" dirty="0" smtClean="0"/>
              <a:t>Q4: Co-existence of old and new data</a:t>
            </a:r>
          </a:p>
          <a:p>
            <a:pPr indent="-216000"/>
            <a:r>
              <a:rPr lang="en-CA" dirty="0" smtClean="0"/>
              <a:t>Q5: Aggregation, filtering, transform with any combination of mixed old and new data streams</a:t>
            </a:r>
          </a:p>
        </p:txBody>
      </p:sp>
    </p:spTree>
    <p:extLst>
      <p:ext uri="{BB962C8B-B14F-4D97-AF65-F5344CB8AC3E}">
        <p14:creationId xmlns:p14="http://schemas.microsoft.com/office/powerpoint/2010/main" val="321263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73564"/>
      </p:ext>
    </p:extLst>
  </p:cSld>
  <p:clrMapOvr>
    <a:masterClrMapping/>
  </p:clrMapOvr>
</p:sld>
</file>

<file path=ppt/theme/theme1.xml><?xml version="1.0" encoding="utf-8"?>
<a:theme xmlns:a="http://schemas.openxmlformats.org/drawingml/2006/main" name="PHAC - ASPC English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70C0"/>
      </a:hlink>
      <a:folHlink>
        <a:srgbClr val="0070C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>
        <a:noAutofit/>
      </a:bodyPr>
      <a:lstStyle>
        <a:defPPr indent="-216000"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2_PHAC - ASPC English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AC - ASPC English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70C0"/>
      </a:hlink>
      <a:folHlink>
        <a:srgbClr val="0070C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>
        <a:noAutofit/>
      </a:bodyPr>
      <a:lstStyle>
        <a:defPPr indent="-216000">
          <a:defRPr dirty="0" smtClean="0"/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7D8B8799B5A445B456DCBE43BCF304" ma:contentTypeVersion="9" ma:contentTypeDescription="Create a new document." ma:contentTypeScope="" ma:versionID="e2ab38aa090bb9741138daa933ee5191">
  <xsd:schema xmlns:xsd="http://www.w3.org/2001/XMLSchema" xmlns:xs="http://www.w3.org/2001/XMLSchema" xmlns:p="http://schemas.microsoft.com/office/2006/metadata/properties" xmlns:ns3="50baa03d-1398-49eb-96db-94356706c80e" xmlns:ns4="5ed01b1b-b033-4fc6-a454-5899030afca5" targetNamespace="http://schemas.microsoft.com/office/2006/metadata/properties" ma:root="true" ma:fieldsID="c54c7f9abc6e7fe0c2b00836da102e7e" ns3:_="" ns4:_="">
    <xsd:import namespace="50baa03d-1398-49eb-96db-94356706c80e"/>
    <xsd:import namespace="5ed01b1b-b033-4fc6-a454-5899030afca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baa03d-1398-49eb-96db-94356706c8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d01b1b-b033-4fc6-a454-5899030afca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9863669-8BE1-4844-8EA2-F894B300EA0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A2DD37B-53AA-41BA-9B51-9B20E31B39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baa03d-1398-49eb-96db-94356706c80e"/>
    <ds:schemaRef ds:uri="5ed01b1b-b033-4fc6-a454-5899030afc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7594E5C-B749-4F3A-900C-A67FE1BEA8C2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5ed01b1b-b033-4fc6-a454-5899030afca5"/>
    <ds:schemaRef ds:uri="50baa03d-1398-49eb-96db-94356706c80e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PHAC - ASPC English</Template>
  <TotalTime>1481</TotalTime>
  <Words>286</Words>
  <Application>Microsoft Office PowerPoint</Application>
  <PresentationFormat>Widescreen</PresentationFormat>
  <Paragraphs>66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Wingdings 3</vt:lpstr>
      <vt:lpstr>Arial</vt:lpstr>
      <vt:lpstr>Calibri</vt:lpstr>
      <vt:lpstr>PHAC - ASPC English</vt:lpstr>
      <vt:lpstr>2_PHAC - ASPC English</vt:lpstr>
      <vt:lpstr>PHAC - ASPC English</vt:lpstr>
      <vt:lpstr>Data mesh Proof-of-concept</vt:lpstr>
      <vt:lpstr>Agenda</vt:lpstr>
      <vt:lpstr>Objectives</vt:lpstr>
      <vt:lpstr>Next workshop</vt:lpstr>
      <vt:lpstr>Data Evolution example</vt:lpstr>
      <vt:lpstr>PowerPoint Presentation</vt:lpstr>
    </vt:vector>
  </TitlesOfParts>
  <Company>Health Canada - Santé Canada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Mireille  Charbonneau</dc:creator>
  <cp:lastModifiedBy>Doan, Nghia (PHAC/ASPC)</cp:lastModifiedBy>
  <cp:revision>42</cp:revision>
  <cp:lastPrinted>2015-10-30T16:33:26Z</cp:lastPrinted>
  <dcterms:created xsi:type="dcterms:W3CDTF">2015-12-17T17:17:21Z</dcterms:created>
  <dcterms:modified xsi:type="dcterms:W3CDTF">2023-02-06T18:54:57Z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0x010100B27D8B8799B5A445B456DCBE43BCF304</vt:lpwstr>
  </property>
  <property fmtid="{D5CDD505-2E9C-101B-9397-08002B2CF9AE}" pid="3" name="MediaServiceImageTags">
    <vt:lpwstr/>
  </property>
</Properties>
</file>

<file path=docProps/thumbnail.jpeg>
</file>